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58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76" autoAdjust="0"/>
  </p:normalViewPr>
  <p:slideViewPr>
    <p:cSldViewPr>
      <p:cViewPr varScale="1">
        <p:scale>
          <a:sx n="109" d="100"/>
          <a:sy n="109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E4676-FE4A-484C-ACBE-96420A7E5A94}" type="datetimeFigureOut">
              <a:rPr lang="ko-KR" altLang="en-US" smtClean="0"/>
              <a:pPr/>
              <a:t>2025-04-03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23BC1-17FE-4948-A372-4BD38A7EABD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23BC1-17FE-4948-A372-4BD38A7EABD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AB1E7-6B7C-4D76-8B83-D42B027FDC76}" type="slidenum">
              <a:rPr lang="en-US" altLang="ko-KR" smtClean="0"/>
              <a:pPr/>
              <a:t>2</a:t>
            </a:fld>
            <a:endParaRPr lang="en-US" altLang="ko-K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z="2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474-8590-41FB-B6BF-F723CD4ED77F}" type="datetimeFigureOut">
              <a:rPr lang="ko-KR" altLang="en-US" smtClean="0"/>
              <a:pPr/>
              <a:t>2025-04-03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9498-FB09-45B1-96E7-6BD6773843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474-8590-41FB-B6BF-F723CD4ED77F}" type="datetimeFigureOut">
              <a:rPr lang="ko-KR" altLang="en-US" smtClean="0"/>
              <a:pPr/>
              <a:t>2025-04-03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9498-FB09-45B1-96E7-6BD6773843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474-8590-41FB-B6BF-F723CD4ED77F}" type="datetimeFigureOut">
              <a:rPr lang="ko-KR" altLang="en-US" smtClean="0"/>
              <a:pPr/>
              <a:t>2025-04-03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9498-FB09-45B1-96E7-6BD6773843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474-8590-41FB-B6BF-F723CD4ED77F}" type="datetimeFigureOut">
              <a:rPr lang="ko-KR" altLang="en-US" smtClean="0"/>
              <a:pPr/>
              <a:t>2025-04-03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9498-FB09-45B1-96E7-6BD6773843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474-8590-41FB-B6BF-F723CD4ED77F}" type="datetimeFigureOut">
              <a:rPr lang="ko-KR" altLang="en-US" smtClean="0"/>
              <a:pPr/>
              <a:t>2025-04-03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9498-FB09-45B1-96E7-6BD6773843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474-8590-41FB-B6BF-F723CD4ED77F}" type="datetimeFigureOut">
              <a:rPr lang="ko-KR" altLang="en-US" smtClean="0"/>
              <a:pPr/>
              <a:t>2025-04-03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9498-FB09-45B1-96E7-6BD6773843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474-8590-41FB-B6BF-F723CD4ED77F}" type="datetimeFigureOut">
              <a:rPr lang="ko-KR" altLang="en-US" smtClean="0"/>
              <a:pPr/>
              <a:t>2025-04-03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9498-FB09-45B1-96E7-6BD6773843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474-8590-41FB-B6BF-F723CD4ED77F}" type="datetimeFigureOut">
              <a:rPr lang="ko-KR" altLang="en-US" smtClean="0"/>
              <a:pPr/>
              <a:t>2025-04-03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9498-FB09-45B1-96E7-6BD6773843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474-8590-41FB-B6BF-F723CD4ED77F}" type="datetimeFigureOut">
              <a:rPr lang="ko-KR" altLang="en-US" smtClean="0"/>
              <a:pPr/>
              <a:t>2025-04-03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9498-FB09-45B1-96E7-6BD6773843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474-8590-41FB-B6BF-F723CD4ED77F}" type="datetimeFigureOut">
              <a:rPr lang="ko-KR" altLang="en-US" smtClean="0"/>
              <a:pPr/>
              <a:t>2025-04-03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9498-FB09-45B1-96E7-6BD6773843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F474-8590-41FB-B6BF-F723CD4ED77F}" type="datetimeFigureOut">
              <a:rPr lang="ko-KR" altLang="en-US" smtClean="0"/>
              <a:pPr/>
              <a:t>2025-04-03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9498-FB09-45B1-96E7-6BD6773843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0F474-8590-41FB-B6BF-F723CD4ED77F}" type="datetimeFigureOut">
              <a:rPr lang="ko-KR" altLang="en-US" smtClean="0"/>
              <a:pPr/>
              <a:t>2025-04-03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69498-FB09-45B1-96E7-6BD6773843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13"/>
          <p:cNvSpPr>
            <a:spLocks noChangeArrowheads="1"/>
          </p:cNvSpPr>
          <p:nvPr/>
        </p:nvSpPr>
        <p:spPr bwMode="auto">
          <a:xfrm>
            <a:off x="6227763" y="0"/>
            <a:ext cx="29162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ko-KR" altLang="en-US" sz="16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0000">
            <a:off x="467846" y="685785"/>
            <a:ext cx="3312368" cy="296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직사각형 13"/>
          <p:cNvSpPr/>
          <p:nvPr/>
        </p:nvSpPr>
        <p:spPr>
          <a:xfrm>
            <a:off x="4211960" y="168130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2021~25. </a:t>
            </a:r>
            <a:r>
              <a:rPr lang="ko-KR" altLang="en-US" dirty="0" err="1">
                <a:latin typeface="HY그래픽" pitchFamily="18" charset="-127"/>
                <a:ea typeface="HY그래픽" pitchFamily="18" charset="-127"/>
              </a:rPr>
              <a:t>무안교육지원청</a:t>
            </a:r>
            <a:r>
              <a:rPr lang="ko-KR" altLang="en-US" dirty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지정 마을학교</a:t>
            </a:r>
            <a:endParaRPr lang="ko-KR" altLang="en-US" dirty="0"/>
          </a:p>
        </p:txBody>
      </p:sp>
      <p:pic>
        <p:nvPicPr>
          <p:cNvPr id="15" name="Picture 6" descr="공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/>
          <a:stretch>
            <a:fillRect/>
          </a:stretch>
        </p:blipFill>
        <p:spPr bwMode="auto">
          <a:xfrm>
            <a:off x="3995936" y="1772816"/>
            <a:ext cx="298450" cy="22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00000">
            <a:off x="3538723" y="3360323"/>
            <a:ext cx="5162550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공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/>
          <a:stretch>
            <a:fillRect/>
          </a:stretch>
        </p:blipFill>
        <p:spPr bwMode="auto">
          <a:xfrm>
            <a:off x="467544" y="4077072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공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/>
          <a:stretch>
            <a:fillRect/>
          </a:stretch>
        </p:blipFill>
        <p:spPr bwMode="auto">
          <a:xfrm>
            <a:off x="3995936" y="2204864"/>
            <a:ext cx="298450" cy="22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4211960" y="2132856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HY그래픽" pitchFamily="18" charset="-127"/>
                <a:ea typeface="HY그래픽" pitchFamily="18" charset="-127"/>
              </a:rPr>
              <a:t>[</a:t>
            </a:r>
            <a:r>
              <a:rPr lang="ko-KR" altLang="en-US" spc="-100" dirty="0">
                <a:latin typeface="HY그래픽" pitchFamily="18" charset="-127"/>
                <a:ea typeface="HY그래픽" pitchFamily="18" charset="-127"/>
              </a:rPr>
              <a:t>가입마을</a:t>
            </a:r>
            <a:r>
              <a:rPr lang="en-US" altLang="ko-KR" spc="-100" dirty="0">
                <a:latin typeface="HY그래픽" pitchFamily="18" charset="-127"/>
                <a:ea typeface="HY그래픽" pitchFamily="18" charset="-127"/>
              </a:rPr>
              <a:t>-</a:t>
            </a:r>
            <a:r>
              <a:rPr lang="ko-KR" altLang="en-US" spc="-100" dirty="0" err="1">
                <a:latin typeface="HY그래픽" pitchFamily="18" charset="-127"/>
                <a:ea typeface="HY그래픽" pitchFamily="18" charset="-127"/>
              </a:rPr>
              <a:t>물바위작은도서관</a:t>
            </a:r>
            <a:r>
              <a:rPr lang="en-US" altLang="ko-KR" spc="-100" dirty="0">
                <a:latin typeface="HY그래픽" pitchFamily="18" charset="-127"/>
                <a:ea typeface="HY그래픽" pitchFamily="18" charset="-127"/>
              </a:rPr>
              <a:t>-</a:t>
            </a:r>
            <a:r>
              <a:rPr lang="ko-KR" altLang="en-US" spc="-100" dirty="0" err="1">
                <a:latin typeface="HY그래픽" pitchFamily="18" charset="-127"/>
                <a:ea typeface="HY그래픽" pitchFamily="18" charset="-127"/>
              </a:rPr>
              <a:t>현경초</a:t>
            </a:r>
            <a:r>
              <a:rPr lang="en-US" altLang="ko-KR" spc="-100" dirty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spc="-100" dirty="0" err="1" smtClean="0">
                <a:latin typeface="HY그래픽" pitchFamily="18" charset="-127"/>
                <a:ea typeface="HY그래픽" pitchFamily="18" charset="-127"/>
              </a:rPr>
              <a:t>현경북초</a:t>
            </a:r>
            <a:r>
              <a:rPr lang="en-US" altLang="ko-KR" spc="-100" dirty="0" smtClean="0">
                <a:latin typeface="HY그래픽" pitchFamily="18" charset="-127"/>
                <a:ea typeface="HY그래픽" pitchFamily="18" charset="-127"/>
              </a:rPr>
              <a:t>,</a:t>
            </a:r>
          </a:p>
          <a:p>
            <a:r>
              <a:rPr lang="en-US" altLang="ko-KR" spc="-100" dirty="0" smtClean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en-US" altLang="ko-KR" spc="-100" dirty="0" smtClean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spc="-100" dirty="0" err="1" smtClean="0">
                <a:latin typeface="HY그래픽" pitchFamily="18" charset="-127"/>
                <a:ea typeface="HY그래픽" pitchFamily="18" charset="-127"/>
              </a:rPr>
              <a:t>해제남초</a:t>
            </a:r>
            <a:r>
              <a:rPr lang="en-US" altLang="ko-KR" spc="-100" dirty="0" smtClean="0">
                <a:latin typeface="HY그래픽" pitchFamily="18" charset="-127"/>
                <a:ea typeface="HY그래픽" pitchFamily="18" charset="-127"/>
              </a:rPr>
              <a:t>]</a:t>
            </a:r>
            <a:r>
              <a:rPr lang="ko-KR" altLang="en-US" spc="-100" dirty="0" smtClean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spc="-100" dirty="0" smtClean="0">
                <a:latin typeface="HY그래픽" pitchFamily="18" charset="-127"/>
                <a:ea typeface="HY그래픽" pitchFamily="18" charset="-127"/>
              </a:rPr>
              <a:t>연계협력 교육프로그램 운영</a:t>
            </a:r>
            <a:endParaRPr lang="ko-KR" altLang="en-US" spc="-100" dirty="0"/>
          </a:p>
        </p:txBody>
      </p:sp>
      <p:sp>
        <p:nvSpPr>
          <p:cNvPr id="16" name="직사각형 15"/>
          <p:cNvSpPr/>
          <p:nvPr/>
        </p:nvSpPr>
        <p:spPr>
          <a:xfrm>
            <a:off x="899592" y="4365104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 smtClean="0">
                <a:latin typeface="HY그래픽" pitchFamily="18" charset="-127"/>
                <a:ea typeface="HY그래픽" pitchFamily="18" charset="-127"/>
              </a:rPr>
              <a:t>함해만과</a:t>
            </a:r>
            <a:r>
              <a:rPr lang="ko-KR" altLang="en-US" sz="1400" dirty="0" smtClean="0">
                <a:latin typeface="HY그래픽" pitchFamily="18" charset="-127"/>
                <a:ea typeface="HY그래픽" pitchFamily="18" charset="-127"/>
              </a:rPr>
              <a:t> 탄도만을 품은 천혜의 자연생태경관마을</a:t>
            </a:r>
            <a:endParaRPr lang="ko-KR" altLang="en-US" sz="1400" dirty="0"/>
          </a:p>
        </p:txBody>
      </p:sp>
      <p:sp>
        <p:nvSpPr>
          <p:cNvPr id="17" name="직사각형 16"/>
          <p:cNvSpPr/>
          <p:nvPr/>
        </p:nvSpPr>
        <p:spPr>
          <a:xfrm>
            <a:off x="755576" y="4005064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HY그래픽" pitchFamily="18" charset="-127"/>
                <a:ea typeface="HY그래픽" pitchFamily="18" charset="-127"/>
              </a:rPr>
              <a:t>마을자원</a:t>
            </a:r>
            <a:endParaRPr lang="ko-KR" altLang="en-US" dirty="0"/>
          </a:p>
        </p:txBody>
      </p:sp>
      <p:sp>
        <p:nvSpPr>
          <p:cNvPr id="18" name="포인트가 4개인 별 17"/>
          <p:cNvSpPr/>
          <p:nvPr/>
        </p:nvSpPr>
        <p:spPr>
          <a:xfrm>
            <a:off x="683568" y="4509120"/>
            <a:ext cx="144016" cy="1440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포인트가 4개인 별 18"/>
          <p:cNvSpPr/>
          <p:nvPr/>
        </p:nvSpPr>
        <p:spPr>
          <a:xfrm>
            <a:off x="683568" y="4941168"/>
            <a:ext cx="144016" cy="1440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899592" y="4869160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latin typeface="HY그래픽" pitchFamily="18" charset="-127"/>
                <a:ea typeface="HY그래픽" pitchFamily="18" charset="-127"/>
              </a:rPr>
              <a:t>마갑산</a:t>
            </a:r>
            <a:r>
              <a:rPr lang="en-US" altLang="ko-KR" sz="1400" dirty="0">
                <a:latin typeface="HY그래픽" pitchFamily="18" charset="-127"/>
                <a:ea typeface="HY그래픽" pitchFamily="18" charset="-127"/>
              </a:rPr>
              <a:t>,  </a:t>
            </a:r>
            <a:r>
              <a:rPr lang="ko-KR" altLang="en-US" sz="1400" dirty="0">
                <a:latin typeface="HY그래픽" pitchFamily="18" charset="-127"/>
                <a:ea typeface="HY그래픽" pitchFamily="18" charset="-127"/>
              </a:rPr>
              <a:t>마을어장</a:t>
            </a:r>
            <a:r>
              <a:rPr lang="en-US" altLang="ko-KR" sz="1400" dirty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sz="1400" dirty="0" err="1">
                <a:latin typeface="HY그래픽" pitchFamily="18" charset="-127"/>
                <a:ea typeface="HY그래픽" pitchFamily="18" charset="-127"/>
              </a:rPr>
              <a:t>작은도서관이</a:t>
            </a:r>
            <a:r>
              <a:rPr lang="ko-KR" altLang="en-US" sz="1400" dirty="0">
                <a:latin typeface="HY그래픽" pitchFamily="18" charset="-127"/>
                <a:ea typeface="HY그래픽" pitchFamily="18" charset="-127"/>
              </a:rPr>
              <a:t> 마을 안에 있고</a:t>
            </a:r>
            <a:r>
              <a:rPr lang="en-US" altLang="ko-KR" sz="1400" dirty="0">
                <a:latin typeface="HY그래픽" pitchFamily="18" charset="-127"/>
                <a:ea typeface="HY그래픽" pitchFamily="18" charset="-127"/>
              </a:rPr>
              <a:t>,</a:t>
            </a:r>
            <a:r>
              <a:rPr lang="ko-KR" altLang="en-US" sz="1400" dirty="0">
                <a:latin typeface="HY그래픽" pitchFamily="18" charset="-127"/>
                <a:ea typeface="HY그래픽" pitchFamily="18" charset="-127"/>
              </a:rPr>
              <a:t> </a:t>
            </a:r>
            <a:r>
              <a:rPr lang="ko-KR" altLang="en-US" sz="1400" dirty="0" err="1">
                <a:latin typeface="HY그래픽" pitchFamily="18" charset="-127"/>
                <a:ea typeface="HY그래픽" pitchFamily="18" charset="-127"/>
              </a:rPr>
              <a:t>무안황토갯벌랜드</a:t>
            </a:r>
            <a:r>
              <a:rPr lang="en-US" altLang="ko-KR" sz="1400" dirty="0">
                <a:latin typeface="HY그래픽" pitchFamily="18" charset="-127"/>
                <a:ea typeface="HY그래픽" pitchFamily="18" charset="-127"/>
              </a:rPr>
              <a:t>,  </a:t>
            </a:r>
            <a:r>
              <a:rPr lang="ko-KR" altLang="en-US" sz="1400" dirty="0" err="1">
                <a:latin typeface="HY그래픽" pitchFamily="18" charset="-127"/>
                <a:ea typeface="HY그래픽" pitchFamily="18" charset="-127"/>
              </a:rPr>
              <a:t>홀통해수욕장이</a:t>
            </a:r>
            <a:r>
              <a:rPr lang="ko-KR" altLang="en-US" sz="1400" dirty="0">
                <a:latin typeface="HY그래픽" pitchFamily="18" charset="-127"/>
                <a:ea typeface="HY그래픽" pitchFamily="18" charset="-127"/>
              </a:rPr>
              <a:t> 마을과 연접</a:t>
            </a:r>
          </a:p>
        </p:txBody>
      </p:sp>
      <p:pic>
        <p:nvPicPr>
          <p:cNvPr id="21" name="Picture 6" descr="공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/>
          <a:stretch>
            <a:fillRect/>
          </a:stretch>
        </p:blipFill>
        <p:spPr bwMode="auto">
          <a:xfrm>
            <a:off x="467544" y="5877272"/>
            <a:ext cx="298450" cy="22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/>
          <p:cNvSpPr/>
          <p:nvPr/>
        </p:nvSpPr>
        <p:spPr>
          <a:xfrm>
            <a:off x="755576" y="5805264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연계학교</a:t>
            </a:r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endParaRPr lang="en-US" altLang="ko-KR" dirty="0" smtClean="0">
              <a:latin typeface="HY그래픽" pitchFamily="18" charset="-127"/>
              <a:ea typeface="HY그래픽" pitchFamily="18" charset="-127"/>
            </a:endParaRPr>
          </a:p>
          <a:p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         </a:t>
            </a:r>
            <a:endParaRPr lang="ko-KR" altLang="en-US" dirty="0"/>
          </a:p>
        </p:txBody>
      </p:sp>
      <p:pic>
        <p:nvPicPr>
          <p:cNvPr id="7" name="Picture 6" descr="공">
            <a:extLst>
              <a:ext uri="{FF2B5EF4-FFF2-40B4-BE49-F238E27FC236}">
                <a16:creationId xmlns="" xmlns:a16="http://schemas.microsoft.com/office/drawing/2014/main" id="{95A307CB-A253-DDE9-AA5E-BC3555100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/>
          <a:stretch>
            <a:fillRect/>
          </a:stretch>
        </p:blipFill>
        <p:spPr bwMode="auto">
          <a:xfrm>
            <a:off x="3995936" y="1357821"/>
            <a:ext cx="298450" cy="22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785C0EC-F6D2-11B9-F8F2-86A1209D2777}"/>
              </a:ext>
            </a:extLst>
          </p:cNvPr>
          <p:cNvSpPr txBox="1"/>
          <p:nvPr/>
        </p:nvSpPr>
        <p:spPr>
          <a:xfrm>
            <a:off x="4211960" y="1259984"/>
            <a:ext cx="3672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2019. </a:t>
            </a:r>
            <a:r>
              <a:rPr lang="ko-KR" altLang="en-US" dirty="0" err="1">
                <a:latin typeface="HY그래픽" pitchFamily="18" charset="-127"/>
                <a:ea typeface="HY그래픽" pitchFamily="18" charset="-127"/>
              </a:rPr>
              <a:t>물바위학교작은도서관</a:t>
            </a:r>
            <a:r>
              <a:rPr lang="ko-KR" altLang="en-US" dirty="0">
                <a:latin typeface="HY그래픽" pitchFamily="18" charset="-127"/>
                <a:ea typeface="HY그래픽" pitchFamily="18" charset="-127"/>
              </a:rPr>
              <a:t> 등록</a:t>
            </a:r>
            <a:endParaRPr lang="ko-KR" altLang="en-US" dirty="0"/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4283968" y="404664"/>
            <a:ext cx="4104456" cy="64807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270000" tIns="46800"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물바위마을학교</a:t>
            </a:r>
            <a:endParaRPr lang="en-US" altLang="ko-KR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27" name="포인트가 4개인 별 26"/>
          <p:cNvSpPr/>
          <p:nvPr/>
        </p:nvSpPr>
        <p:spPr>
          <a:xfrm>
            <a:off x="683568" y="6237312"/>
            <a:ext cx="144016" cy="1440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899592" y="609329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 smtClean="0">
                <a:latin typeface="HY그래픽" pitchFamily="18" charset="-127"/>
                <a:ea typeface="HY그래픽" pitchFamily="18" charset="-127"/>
              </a:rPr>
              <a:t>현경초</a:t>
            </a:r>
            <a:r>
              <a:rPr lang="en-US" altLang="ko-KR" sz="1400" dirty="0" smtClean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sz="1400" dirty="0" err="1" smtClean="0">
                <a:latin typeface="HY그래픽" pitchFamily="18" charset="-127"/>
                <a:ea typeface="HY그래픽" pitchFamily="18" charset="-127"/>
              </a:rPr>
              <a:t>현경북초</a:t>
            </a:r>
            <a:r>
              <a:rPr lang="en-US" altLang="ko-KR" sz="1400" dirty="0" smtClean="0"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sz="1400" dirty="0" err="1" smtClean="0">
                <a:latin typeface="HY그래픽" pitchFamily="18" charset="-127"/>
                <a:ea typeface="HY그래픽" pitchFamily="18" charset="-127"/>
              </a:rPr>
              <a:t>해제남초</a:t>
            </a:r>
            <a:r>
              <a:rPr lang="ko-KR" altLang="en-US" dirty="0" smtClean="0">
                <a:latin typeface="HY그래픽" pitchFamily="18" charset="-127"/>
                <a:ea typeface="HY그래픽" pitchFamily="18" charset="-127"/>
              </a:rPr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0" name="Picture 2" descr="철판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692696"/>
            <a:ext cx="9245600" cy="600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1521" y="1"/>
            <a:ext cx="8640960" cy="1916113"/>
            <a:chOff x="0" y="0"/>
            <a:chExt cx="5649" cy="1207"/>
          </a:xfrm>
        </p:grpSpPr>
        <p:pic>
          <p:nvPicPr>
            <p:cNvPr id="35860" name="Picture 4" descr="바통일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649" cy="120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861" name="Rectangle 5"/>
            <p:cNvSpPr>
              <a:spLocks noChangeArrowheads="1"/>
            </p:cNvSpPr>
            <p:nvPr/>
          </p:nvSpPr>
          <p:spPr bwMode="auto">
            <a:xfrm>
              <a:off x="518" y="73"/>
              <a:ext cx="4096" cy="10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ko-KR" altLang="en-US" sz="2400" dirty="0" smtClean="0">
                  <a:solidFill>
                    <a:srgbClr val="00B0F0"/>
                  </a:solidFill>
                  <a:latin typeface="HY동녘M" pitchFamily="18" charset="-127"/>
                  <a:ea typeface="HY동녘M" pitchFamily="18" charset="-127"/>
                </a:rPr>
                <a:t>자연과 함께</a:t>
              </a:r>
              <a:r>
                <a:rPr lang="en-US" altLang="ko-KR" sz="2400" dirty="0" smtClean="0">
                  <a:solidFill>
                    <a:srgbClr val="00B0F0"/>
                  </a:solidFill>
                  <a:latin typeface="HY동녘M" pitchFamily="18" charset="-127"/>
                  <a:ea typeface="HY동녘M" pitchFamily="18" charset="-127"/>
                </a:rPr>
                <a:t>, </a:t>
              </a:r>
              <a:r>
                <a:rPr lang="ko-KR" altLang="en-US" sz="2400" dirty="0" smtClean="0">
                  <a:solidFill>
                    <a:srgbClr val="00B0F0"/>
                  </a:solidFill>
                  <a:latin typeface="HY동녘M" pitchFamily="18" charset="-127"/>
                  <a:ea typeface="HY동녘M" pitchFamily="18" charset="-127"/>
                </a:rPr>
                <a:t>마을과 함께</a:t>
              </a:r>
              <a:r>
                <a:rPr lang="en-US" altLang="ko-KR" sz="2400" dirty="0" smtClean="0">
                  <a:solidFill>
                    <a:srgbClr val="00B0F0"/>
                  </a:solidFill>
                  <a:latin typeface="HY동녘M" pitchFamily="18" charset="-127"/>
                  <a:ea typeface="HY동녘M" pitchFamily="18" charset="-127"/>
                </a:rPr>
                <a:t>, </a:t>
              </a:r>
              <a:r>
                <a:rPr lang="ko-KR" altLang="en-US" sz="2400" dirty="0" smtClean="0">
                  <a:solidFill>
                    <a:srgbClr val="00B0F0"/>
                  </a:solidFill>
                  <a:latin typeface="HY동녘M" pitchFamily="18" charset="-127"/>
                  <a:ea typeface="HY동녘M" pitchFamily="18" charset="-127"/>
                </a:rPr>
                <a:t>아이들과 함께</a:t>
              </a:r>
              <a:r>
                <a:rPr lang="en-US" altLang="ko-KR" sz="2400" dirty="0" smtClean="0">
                  <a:solidFill>
                    <a:srgbClr val="00B0F0"/>
                  </a:solidFill>
                  <a:latin typeface="HY동녘M" pitchFamily="18" charset="-127"/>
                  <a:ea typeface="HY동녘M" pitchFamily="18" charset="-127"/>
                </a:rPr>
                <a:t>!</a:t>
              </a:r>
            </a:p>
            <a:p>
              <a:pPr algn="ctr">
                <a:lnSpc>
                  <a:spcPct val="100000"/>
                </a:lnSpc>
              </a:pPr>
              <a:r>
                <a:rPr lang="ko-KR" altLang="en-US" sz="2000" dirty="0" smtClean="0">
                  <a:solidFill>
                    <a:srgbClr val="00B0F0"/>
                  </a:solidFill>
                  <a:latin typeface="HY동녘M" pitchFamily="18" charset="-127"/>
                  <a:ea typeface="HY동녘M" pitchFamily="18" charset="-127"/>
                </a:rPr>
                <a:t> </a:t>
              </a:r>
              <a:r>
                <a:rPr lang="ko-KR" altLang="en-US" sz="36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동녘M" pitchFamily="18" charset="-127"/>
                  <a:ea typeface="HY동녘M" pitchFamily="18" charset="-127"/>
                </a:rPr>
                <a:t>물바위마을학교</a:t>
              </a:r>
              <a:endParaRPr lang="ko-KR" altLang="en-US" sz="3600" dirty="0">
                <a:solidFill>
                  <a:srgbClr val="00B0F0"/>
                </a:solidFill>
                <a:latin typeface="HY동녘M" pitchFamily="18" charset="-127"/>
                <a:ea typeface="HY동녘M" pitchFamily="18" charset="-127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084168" y="2060848"/>
            <a:ext cx="2755900" cy="3960812"/>
            <a:chOff x="3821" y="1293"/>
            <a:chExt cx="1736" cy="2495"/>
          </a:xfrm>
        </p:grpSpPr>
        <p:pic>
          <p:nvPicPr>
            <p:cNvPr id="35858" name="Picture 14" descr="15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821" y="1293"/>
              <a:ext cx="1736" cy="24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859" name="Rectangle 15"/>
            <p:cNvSpPr>
              <a:spLocks noChangeArrowheads="1"/>
            </p:cNvSpPr>
            <p:nvPr/>
          </p:nvSpPr>
          <p:spPr bwMode="auto">
            <a:xfrm>
              <a:off x="3839" y="3153"/>
              <a:ext cx="1678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150000"/>
                </a:lnSpc>
              </a:pPr>
              <a:r>
                <a:rPr lang="ko-KR" altLang="en-US" sz="1700" dirty="0">
                  <a:solidFill>
                    <a:schemeClr val="bg1"/>
                  </a:solidFill>
                </a:rPr>
                <a:t> </a:t>
              </a:r>
              <a:r>
                <a:rPr lang="ko-KR" altLang="en-US" sz="2800" b="1" dirty="0" smtClean="0">
                  <a:solidFill>
                    <a:schemeClr val="bg1"/>
                  </a:solidFill>
                  <a:latin typeface="HY목판L" pitchFamily="18" charset="-127"/>
                  <a:ea typeface="HY목판L" pitchFamily="18" charset="-127"/>
                </a:rPr>
                <a:t>천연염색교실</a:t>
              </a:r>
              <a:endParaRPr lang="ko-KR" altLang="en-US" sz="2800" b="1" dirty="0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endParaRPr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42900" y="2052638"/>
            <a:ext cx="2755900" cy="3897313"/>
            <a:chOff x="192" y="1293"/>
            <a:chExt cx="1736" cy="2455"/>
          </a:xfrm>
        </p:grpSpPr>
        <p:pic>
          <p:nvPicPr>
            <p:cNvPr id="35854" name="Picture 8" descr="13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6000" contrast="-12000"/>
            </a:blip>
            <a:srcRect/>
            <a:stretch>
              <a:fillRect/>
            </a:stretch>
          </p:blipFill>
          <p:spPr bwMode="auto">
            <a:xfrm>
              <a:off x="192" y="1293"/>
              <a:ext cx="1736" cy="24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237" y="3203"/>
              <a:ext cx="1621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b="1" dirty="0" smtClean="0">
                  <a:solidFill>
                    <a:schemeClr val="bg1"/>
                  </a:solidFill>
                  <a:latin typeface="HY목판L" pitchFamily="18" charset="-127"/>
                  <a:ea typeface="HY목판L" pitchFamily="18" charset="-127"/>
                  <a:sym typeface="Wingdings" pitchFamily="2" charset="2"/>
                </a:rPr>
                <a:t>생태탐방교실</a:t>
              </a:r>
              <a:endParaRPr lang="ko-KR" altLang="en-US" sz="2800" b="1" dirty="0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endParaRP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987824" y="2052638"/>
            <a:ext cx="3096344" cy="3897312"/>
            <a:chOff x="2006" y="1293"/>
            <a:chExt cx="1736" cy="2455"/>
          </a:xfrm>
        </p:grpSpPr>
        <p:pic>
          <p:nvPicPr>
            <p:cNvPr id="35850" name="Picture 11" descr="14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006" y="1293"/>
              <a:ext cx="1736" cy="24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5851" name="Rectangle 12"/>
            <p:cNvSpPr>
              <a:spLocks noChangeArrowheads="1"/>
            </p:cNvSpPr>
            <p:nvPr/>
          </p:nvSpPr>
          <p:spPr bwMode="auto">
            <a:xfrm>
              <a:off x="2049" y="3022"/>
              <a:ext cx="1678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lnSpc>
                  <a:spcPct val="150000"/>
                </a:lnSpc>
              </a:pPr>
              <a:endParaRPr lang="ko-KR" altLang="en-US" sz="1700" dirty="0">
                <a:solidFill>
                  <a:schemeClr val="bg1"/>
                </a:solidFill>
                <a:sym typeface="Wingdings" pitchFamily="2" charset="2"/>
              </a:endParaRPr>
            </a:p>
          </p:txBody>
        </p:sp>
      </p:grpSp>
      <p:sp>
        <p:nvSpPr>
          <p:cNvPr id="35847" name="Rectangle 30"/>
          <p:cNvSpPr>
            <a:spLocks noChangeArrowheads="1"/>
          </p:cNvSpPr>
          <p:nvPr/>
        </p:nvSpPr>
        <p:spPr bwMode="auto">
          <a:xfrm>
            <a:off x="6227763" y="0"/>
            <a:ext cx="29162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ko-KR" altLang="en-US" sz="160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600000">
            <a:off x="1491184" y="3840491"/>
            <a:ext cx="1521798" cy="1141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600000">
            <a:off x="273064" y="3689689"/>
            <a:ext cx="1449141" cy="1204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600000">
            <a:off x="441369" y="2155478"/>
            <a:ext cx="1217970" cy="1463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 rot="5400000">
            <a:off x="1688224" y="2208317"/>
            <a:ext cx="1303051" cy="1152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2780928"/>
            <a:ext cx="197029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3968" y="2204864"/>
            <a:ext cx="1728191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 rot="5400000">
            <a:off x="2912856" y="3676197"/>
            <a:ext cx="18781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 rot="5400000">
            <a:off x="2987824" y="2180862"/>
            <a:ext cx="14401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/>
          <p:cNvSpPr/>
          <p:nvPr/>
        </p:nvSpPr>
        <p:spPr>
          <a:xfrm>
            <a:off x="3059832" y="5157192"/>
            <a:ext cx="3096344" cy="63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bg1"/>
                </a:solidFill>
                <a:latin typeface="HY목판L" pitchFamily="18" charset="-127"/>
                <a:ea typeface="HY목판L" pitchFamily="18" charset="-127"/>
              </a:rPr>
              <a:t>자연생태문화교실</a:t>
            </a:r>
            <a:endParaRPr lang="ko-KR" altLang="en-US" sz="2800" b="1" dirty="0">
              <a:solidFill>
                <a:schemeClr val="bg1"/>
              </a:solidFill>
              <a:latin typeface="HY목판L" pitchFamily="18" charset="-127"/>
              <a:ea typeface="HY목판L" pitchFamily="18" charset="-127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6948264" y="3789040"/>
            <a:ext cx="1872208" cy="140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6156176" y="2204864"/>
            <a:ext cx="1728193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6084168" y="3501008"/>
            <a:ext cx="1560173" cy="117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19" cstate="print"/>
          <a:stretch>
            <a:fillRect/>
          </a:stretch>
        </p:blipFill>
        <p:spPr bwMode="auto">
          <a:xfrm rot="5400000">
            <a:off x="4336708" y="3664292"/>
            <a:ext cx="1882335" cy="141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5"/>
          <p:cNvPicPr>
            <a:picLocks noChangeAspect="1" noChangeArrowheads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 rot="5400000">
            <a:off x="7473322" y="2399886"/>
            <a:ext cx="1560172" cy="117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69</Words>
  <Application>Microsoft Office PowerPoint</Application>
  <PresentationFormat>화면 슬라이드 쇼(4:3)</PresentationFormat>
  <Paragraphs>19</Paragraphs>
  <Slides>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슬라이드 1</vt:lpstr>
      <vt:lpstr>슬라이드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마을학교소개</dc:title>
  <dc:creator>물바위학교</dc:creator>
  <cp:lastModifiedBy>이덕복</cp:lastModifiedBy>
  <cp:revision>162</cp:revision>
  <dcterms:created xsi:type="dcterms:W3CDTF">2021-02-24T15:27:40Z</dcterms:created>
  <dcterms:modified xsi:type="dcterms:W3CDTF">2025-04-03T07:42:20Z</dcterms:modified>
</cp:coreProperties>
</file>